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  <p:sldMasterId id="2147483756" r:id="rId2"/>
    <p:sldMasterId id="2147483768" r:id="rId3"/>
    <p:sldMasterId id="2147483780" r:id="rId4"/>
    <p:sldMasterId id="2147483792" r:id="rId5"/>
    <p:sldMasterId id="2147483804" r:id="rId6"/>
    <p:sldMasterId id="2147483864" r:id="rId7"/>
  </p:sldMasterIdLst>
  <p:notesMasterIdLst>
    <p:notesMasterId r:id="rId37"/>
  </p:notesMasterIdLst>
  <p:handoutMasterIdLst>
    <p:handoutMasterId r:id="rId38"/>
  </p:handoutMasterIdLst>
  <p:sldIdLst>
    <p:sldId id="256" r:id="rId8"/>
    <p:sldId id="257" r:id="rId9"/>
    <p:sldId id="260" r:id="rId10"/>
    <p:sldId id="258" r:id="rId11"/>
    <p:sldId id="295" r:id="rId12"/>
    <p:sldId id="261" r:id="rId13"/>
    <p:sldId id="262" r:id="rId14"/>
    <p:sldId id="263" r:id="rId15"/>
    <p:sldId id="296" r:id="rId16"/>
    <p:sldId id="264" r:id="rId17"/>
    <p:sldId id="266" r:id="rId18"/>
    <p:sldId id="299" r:id="rId19"/>
    <p:sldId id="298" r:id="rId20"/>
    <p:sldId id="293" r:id="rId21"/>
    <p:sldId id="265" r:id="rId22"/>
    <p:sldId id="267" r:id="rId23"/>
    <p:sldId id="268" r:id="rId24"/>
    <p:sldId id="302" r:id="rId25"/>
    <p:sldId id="286" r:id="rId26"/>
    <p:sldId id="287" r:id="rId27"/>
    <p:sldId id="285" r:id="rId28"/>
    <p:sldId id="283" r:id="rId29"/>
    <p:sldId id="284" r:id="rId30"/>
    <p:sldId id="269" r:id="rId31"/>
    <p:sldId id="270" r:id="rId32"/>
    <p:sldId id="271" r:id="rId33"/>
    <p:sldId id="272" r:id="rId34"/>
    <p:sldId id="273" r:id="rId35"/>
    <p:sldId id="301" r:id="rId36"/>
  </p:sldIdLst>
  <p:sldSz cx="9144000" cy="6858000" type="screen4x3"/>
  <p:notesSz cx="6858000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90" autoAdjust="0"/>
  </p:normalViewPr>
  <p:slideViewPr>
    <p:cSldViewPr snapToGrid="0" snapToObjects="1" showGuides="1">
      <p:cViewPr>
        <p:scale>
          <a:sx n="100" d="100"/>
          <a:sy n="100" d="100"/>
        </p:scale>
        <p:origin x="-1308" y="-240"/>
      </p:cViewPr>
      <p:guideLst>
        <p:guide orient="horz" pos="3272"/>
        <p:guide orient="horz" pos="2136"/>
        <p:guide pos="2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DF5DA-1A24-2442-B64B-4D084AEEF747}" type="datetimeFigureOut">
              <a:rPr lang="nl-NL" smtClean="0"/>
              <a:t>26-10-2018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0570-86DF-EC4F-8309-752FC0D76F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731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225E2-A0D5-CB4B-A6CF-BEE2C100890A}" type="datetimeFigureOut">
              <a:rPr lang="nl-NL" smtClean="0"/>
              <a:t>26-10-2018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4D0E6-EF96-3F48-B854-5D618FF418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057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0A8D-D257-F741-A489-9FB6F0A2CF20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81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67BA-8D5D-6948-AE49-ED1E45A1E9B4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62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13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399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95285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234436D8-7519-3446-8065-89B0AF97DC5E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F808D222-C4FA-2947-930A-7A6D4159AD9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29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492ABA4F-1278-8744-A309-61A59497E089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EF368FDB-98F4-F649-9871-D8FCF0D198A3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92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855F42E-F614-0D4B-BF8C-C11EEF973717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93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74292A7D-21AB-4D45-BCEC-09E22C2EF8F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0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CB49-F646-904E-B4F1-892AF529C531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525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8EF472B1-9D9B-764C-A4BA-8806EC67E081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89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9063AC2-D2CA-004E-A0F5-27DFC6222986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66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511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0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18375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234436D8-7519-3446-8065-89B0AF97DC5E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4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F808D222-C4FA-2947-930A-7A6D4159AD9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83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492ABA4F-1278-8744-A309-61A59497E089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7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EF368FDB-98F4-F649-9871-D8FCF0D198A3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07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855F42E-F614-0D4B-BF8C-C11EEF973717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0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10C5-1CFA-7948-AEE4-FDE2C1485341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623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74292A7D-21AB-4D45-BCEC-09E22C2EF8F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8EF472B1-9D9B-764C-A4BA-8806EC67E081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49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9063AC2-D2CA-004E-A0F5-27DFC6222986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17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731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659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89675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234436D8-7519-3446-8065-89B0AF97DC5E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62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F808D222-C4FA-2947-930A-7A6D4159AD9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2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492ABA4F-1278-8744-A309-61A59497E089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73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EF368FDB-98F4-F649-9871-D8FCF0D198A3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2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100809"/>
            <a:ext cx="4038600" cy="4025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2100809"/>
            <a:ext cx="4038600" cy="4025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40E4-0CF6-FA4E-9650-17C88F5F8FF4}" type="datetime1">
              <a:rPr lang="nl-NL" smtClean="0"/>
              <a:t>26-10-2018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494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855F42E-F614-0D4B-BF8C-C11EEF973717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4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74292A7D-21AB-4D45-BCEC-09E22C2EF8F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13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8EF472B1-9D9B-764C-A4BA-8806EC67E081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30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9063AC2-D2CA-004E-A0F5-27DFC6222986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4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783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547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3030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234436D8-7519-3446-8065-89B0AF97DC5E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12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F808D222-C4FA-2947-930A-7A6D4159AD9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65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492ABA4F-1278-8744-A309-61A59497E089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1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C5FF-C96F-E64D-9D9E-A9D45073076F}" type="datetime1">
              <a:rPr lang="nl-NL" smtClean="0"/>
              <a:t>26-10-2018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338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EF368FDB-98F4-F649-9871-D8FCF0D198A3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13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855F42E-F614-0D4B-BF8C-C11EEF973717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67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74292A7D-21AB-4D45-BCEC-09E22C2EF8F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60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8EF472B1-9D9B-764C-A4BA-8806EC67E081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60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9063AC2-D2CA-004E-A0F5-27DFC6222986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89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376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954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4061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234436D8-7519-3446-8065-89B0AF97DC5E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02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F808D222-C4FA-2947-930A-7A6D4159AD9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8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16A2-2EFB-1146-8C39-D58C704A3FCD}" type="datetime1">
              <a:rPr lang="nl-NL" smtClean="0"/>
              <a:t>26-10-2018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714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492ABA4F-1278-8744-A309-61A59497E089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02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EF368FDB-98F4-F649-9871-D8FCF0D198A3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37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855F42E-F614-0D4B-BF8C-C11EEF973717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94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74292A7D-21AB-4D45-BCEC-09E22C2EF8FB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53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8EF472B1-9D9B-764C-A4BA-8806EC67E081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77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04319" y="343665"/>
            <a:ext cx="2133600" cy="365125"/>
          </a:xfrm>
          <a:prstGeom prst="rect">
            <a:avLst/>
          </a:prstGeom>
        </p:spPr>
        <p:txBody>
          <a:bodyPr/>
          <a:lstStyle/>
          <a:p>
            <a:fld id="{C9063AC2-D2CA-004E-A0F5-27DFC6222986}" type="datetime1">
              <a:rPr lang="nl-NL" smtClean="0">
                <a:solidFill>
                  <a:srgbClr val="5E6A71"/>
                </a:solidFill>
              </a:rPr>
              <a:pPr/>
              <a:t>26-10-2018</a:t>
            </a:fld>
            <a:endParaRPr lang="nl-NL">
              <a:solidFill>
                <a:srgbClr val="5E6A71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flipV="1">
            <a:off x="457200" y="6387277"/>
            <a:ext cx="4927600" cy="45719"/>
          </a:xfrm>
          <a:prstGeom prst="rect">
            <a:avLst/>
          </a:prstGeom>
        </p:spPr>
        <p:txBody>
          <a:bodyPr/>
          <a:lstStyle/>
          <a:p>
            <a:r>
              <a:rPr lang="nl-NL" smtClean="0">
                <a:solidFill>
                  <a:srgbClr val="5E6A71"/>
                </a:solidFill>
              </a:rPr>
              <a:t>Presentatie huisstijl BijnierNET</a:t>
            </a:r>
            <a:endParaRPr lang="nl-NL">
              <a:solidFill>
                <a:srgbClr val="5E6A7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>
                <a:solidFill>
                  <a:srgbClr val="5E6A71"/>
                </a:solidFill>
              </a:rPr>
              <a:pPr/>
              <a:t>‹nr.›</a:t>
            </a:fld>
            <a:endParaRPr lang="nl-NL">
              <a:solidFill>
                <a:srgbClr val="5E6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08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607537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47206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047755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455DAE0-3B0B-48CD-8052-FDA70545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EA0BB5-5741-4CC6-BED7-E271C10D0BC8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AB9DCD8-09FD-4AFD-8930-345DF11E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C0AAE56B-4B4B-4D24-8389-DD0C848A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3F2DEB-8EC9-44F0-9170-86E58148FC14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790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4ACB3-F1D2-3C47-8842-DA42396D2BAD}" type="datetime1">
              <a:rPr lang="nl-NL" smtClean="0"/>
              <a:t>26-10-2018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67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79BF761-2E83-4AFF-8B45-2F0836D1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6F885B-37B1-4F16-82D7-CFAC2D70AC9F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CAAFB141-2BAF-47A5-8FA2-1F322562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EDB6601-75B6-4C04-9F9F-7E3ED6D7E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0E0FB3-FF22-44B0-A809-EC9E1DD36A49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044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94964BE-74AA-4105-99DA-BC44CF73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F9FF42-1F81-4CC8-89CA-53CDE3EA205B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C44242C1-5903-4F07-924C-463966E9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88AECD3-8A2F-4FD1-96A5-FA63024A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9F9818-2488-4C3B-B968-C8683AB9E4AE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3497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3A2DD15-AC4D-4900-8065-A42C9D21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95704-1364-402C-84EF-1DA30843A935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559B5DF1-468A-4171-9050-4A3DD4DE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DEF64CD-2CD3-4FD1-B538-370C3505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C6F3AD-89A4-4798-9D11-A32BD29F02FD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714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4087DD2-3617-49E1-A9A5-C4298331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60D833-9F59-4DFB-947E-5D85B6DE9D2A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6020D9D-1D2A-4AD1-84E0-2D2E4F6C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3C49E61-8297-4354-B5B8-E31C04A54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CA2FCB-8F91-4400-8709-7BD5BA88D900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0795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Sleep de afbeelding naar de tijdelijke aanduiding of 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ACA296A-DEAE-48F7-BE0B-1D307878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1E1BF1-0BB0-498D-B444-3D698F8BEF04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C737FC6C-B17D-4C23-8089-BC057F83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9F8C5D8-B101-4726-9EFB-63B04830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9F26A3-E39B-44F7-9D47-4C71899D0BB8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562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426A064-B019-4892-B154-FB6596CF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18ABE0-2A06-495C-9058-B9AC008E4FE1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3FCD9FF-346B-4409-AC12-D5B44C979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130743E-97C9-4D66-8798-E6B5BEB5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13063F-0E16-4A5D-9636-207DD48141B8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19054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48B7E9C-CFB4-407B-9B51-9267F96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813" y="342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4F63D9-4EFC-4EFE-9872-20A22DE723BD}" type="datetime1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26-10-2018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C0567A5-992A-42FE-BA3A-DA3C51A5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57200" y="6386513"/>
            <a:ext cx="4927600" cy="460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>
                <a:solidFill>
                  <a:srgbClr val="5E6A71"/>
                </a:solidFill>
              </a:rPr>
              <a:t>Presentatie huisstijl BijnierNET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BCA3D9E-E783-44AB-B48D-AA22B13C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7F9F9F-7489-433A-8B34-EFC92EB5E12F}" type="slidenum">
              <a:rPr lang="nl-NL" altLang="nl-NL">
                <a:solidFill>
                  <a:srgbClr val="5E6A71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>
              <a:solidFill>
                <a:srgbClr val="5E6A7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85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2DA9-94B9-4642-B0B9-2A13EA746508}" type="datetime1">
              <a:rPr lang="nl-NL" smtClean="0"/>
              <a:t>26-10-2018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50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863B-B776-214D-A397-B95DB3C1BC88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36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199930"/>
            <a:ext cx="8229600" cy="900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224690"/>
            <a:ext cx="8229600" cy="390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4319" y="1611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xusMixOT"/>
                <a:cs typeface="NexusMixOT"/>
              </a:defRPr>
            </a:lvl1pPr>
          </a:lstStyle>
          <a:p>
            <a:fld id="{5D8D69CB-ED1B-EB45-95C3-5336A591B1C2}" type="datetime1">
              <a:rPr lang="nl-NL" smtClean="0"/>
              <a:t>26-10-2018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92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xusMixOT"/>
                <a:cs typeface="NexusMixOT"/>
              </a:defRPr>
            </a:lvl1pPr>
          </a:lstStyle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exusMixOT"/>
                <a:cs typeface="NexusMixOT"/>
              </a:defRPr>
            </a:lvl1pPr>
          </a:lstStyle>
          <a:p>
            <a:fld id="{79A5BB30-78F8-BD4E-A942-B0D779B53D4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 descr="BijnierNET-logo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8" b="33237"/>
          <a:stretch/>
        </p:blipFill>
        <p:spPr>
          <a:xfrm>
            <a:off x="7055243" y="105104"/>
            <a:ext cx="1896069" cy="97220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 userDrawn="1"/>
        </p:nvCxnSpPr>
        <p:spPr>
          <a:xfrm>
            <a:off x="480519" y="470666"/>
            <a:ext cx="6660056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 userDrawn="1"/>
        </p:nvCxnSpPr>
        <p:spPr>
          <a:xfrm>
            <a:off x="457200" y="6387279"/>
            <a:ext cx="822960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84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NexusMixOT-Bold"/>
          <a:ea typeface="+mj-ea"/>
          <a:cs typeface="NexusMixO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NexusMixOT"/>
          <a:ea typeface="+mn-ea"/>
          <a:cs typeface="NexusMixO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NexusMixOT"/>
          <a:ea typeface="+mn-ea"/>
          <a:cs typeface="NexusMixO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NexusMixOT"/>
          <a:ea typeface="+mn-ea"/>
          <a:cs typeface="NexusMixO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NexusMixOT"/>
          <a:ea typeface="+mn-ea"/>
          <a:cs typeface="NexusMixO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NexusMixOT"/>
          <a:ea typeface="+mn-ea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047530"/>
            <a:ext cx="8229600" cy="9008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148490"/>
            <a:ext cx="8229600" cy="390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pic>
        <p:nvPicPr>
          <p:cNvPr id="7" name="Afbeelding 6" descr="BijnierNET-logo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8" b="33237"/>
          <a:stretch/>
        </p:blipFill>
        <p:spPr>
          <a:xfrm>
            <a:off x="7055243" y="105104"/>
            <a:ext cx="1896069" cy="97220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480519" y="470666"/>
            <a:ext cx="6660056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7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+mj-lt"/>
          <a:ea typeface="+mj-ea"/>
          <a:cs typeface="NexusMixO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NexusMixOT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2pPr>
      <a:lvl3pPr marL="12573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047530"/>
            <a:ext cx="8229600" cy="9008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148490"/>
            <a:ext cx="8229600" cy="390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pic>
        <p:nvPicPr>
          <p:cNvPr id="7" name="Afbeelding 6" descr="BijnierNET-logo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8" b="33237"/>
          <a:stretch/>
        </p:blipFill>
        <p:spPr>
          <a:xfrm>
            <a:off x="7055243" y="105104"/>
            <a:ext cx="1896069" cy="97220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480519" y="470666"/>
            <a:ext cx="6660056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88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+mj-lt"/>
          <a:ea typeface="+mj-ea"/>
          <a:cs typeface="NexusMixO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NexusMixOT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2pPr>
      <a:lvl3pPr marL="12573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047530"/>
            <a:ext cx="8229600" cy="9008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148490"/>
            <a:ext cx="8229600" cy="390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pic>
        <p:nvPicPr>
          <p:cNvPr id="7" name="Afbeelding 6" descr="BijnierNET-logo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8" b="33237"/>
          <a:stretch/>
        </p:blipFill>
        <p:spPr>
          <a:xfrm>
            <a:off x="7055243" y="105104"/>
            <a:ext cx="1896069" cy="97220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480519" y="470666"/>
            <a:ext cx="6660056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43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+mj-lt"/>
          <a:ea typeface="+mj-ea"/>
          <a:cs typeface="NexusMixO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NexusMixOT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2pPr>
      <a:lvl3pPr marL="12573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047530"/>
            <a:ext cx="8229600" cy="9008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148490"/>
            <a:ext cx="8229600" cy="390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pic>
        <p:nvPicPr>
          <p:cNvPr id="7" name="Afbeelding 6" descr="BijnierNET-logo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8" b="33237"/>
          <a:stretch/>
        </p:blipFill>
        <p:spPr>
          <a:xfrm>
            <a:off x="7055243" y="105104"/>
            <a:ext cx="1896069" cy="97220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480519" y="470666"/>
            <a:ext cx="6660056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79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+mj-lt"/>
          <a:ea typeface="+mj-ea"/>
          <a:cs typeface="NexusMixO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NexusMixOT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2pPr>
      <a:lvl3pPr marL="12573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047530"/>
            <a:ext cx="8229600" cy="9008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148490"/>
            <a:ext cx="8229600" cy="390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pic>
        <p:nvPicPr>
          <p:cNvPr id="7" name="Afbeelding 6" descr="BijnierNET-logo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8" b="33237"/>
          <a:stretch/>
        </p:blipFill>
        <p:spPr>
          <a:xfrm>
            <a:off x="7055243" y="105104"/>
            <a:ext cx="1896069" cy="972206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480519" y="470666"/>
            <a:ext cx="6660056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42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+mj-lt"/>
          <a:ea typeface="+mj-ea"/>
          <a:cs typeface="NexusMixOT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NexusMixOT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2pPr>
      <a:lvl3pPr marL="12573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titel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53657C84-A120-45E9-86EE-CA4C59B4C1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047750"/>
            <a:ext cx="82296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3315" name="Tijdelijke aanduiding voor tekst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F8F9534-4841-4D99-98CA-C6C94BDCA2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147888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13316" name="Afbeelding 6" descr="BijnierNET-logo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3D6AE87-B8AE-4D5A-9587-69F069D0F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41270" r="29037" b="33237"/>
          <a:stretch>
            <a:fillRect/>
          </a:stretch>
        </p:blipFill>
        <p:spPr bwMode="auto">
          <a:xfrm>
            <a:off x="7054850" y="104775"/>
            <a:ext cx="1897063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chte verbindingslijn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AFDDF4-4454-43D9-915F-5E3BC8E4301E}"/>
              </a:ext>
            </a:extLst>
          </p:cNvPr>
          <p:cNvCxnSpPr/>
          <p:nvPr/>
        </p:nvCxnSpPr>
        <p:spPr>
          <a:xfrm>
            <a:off x="481013" y="469900"/>
            <a:ext cx="6659562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9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00000"/>
          </a:solidFill>
          <a:latin typeface="+mj-lt"/>
          <a:ea typeface="ＭＳ Ｐゴシック" charset="0"/>
          <a:cs typeface="NexusMixOT-Bol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Calibri" pitchFamily="34" charset="0"/>
          <a:ea typeface="ＭＳ Ｐゴシック" charset="0"/>
          <a:cs typeface="NexusMixOT-Bold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Calibri" pitchFamily="34" charset="0"/>
          <a:ea typeface="ＭＳ Ｐゴシック" charset="0"/>
          <a:cs typeface="NexusMixOT-Bold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Calibri" pitchFamily="34" charset="0"/>
          <a:ea typeface="ＭＳ Ｐゴシック" charset="0"/>
          <a:cs typeface="NexusMixOT-Bold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0000"/>
          </a:solidFill>
          <a:latin typeface="Calibri" pitchFamily="34" charset="0"/>
          <a:ea typeface="ＭＳ Ｐゴシック" charset="0"/>
          <a:cs typeface="NexusMixOT-Bold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  <a:ea typeface="NexusMixOT-Bold"/>
          <a:cs typeface="NexusMixOT-Bold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  <a:ea typeface="NexusMixOT-Bold"/>
          <a:cs typeface="NexusMixOT-Bold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  <a:ea typeface="NexusMixOT-Bold"/>
          <a:cs typeface="NexusMixOT-Bold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  <a:ea typeface="NexusMixOT-Bold"/>
          <a:cs typeface="NexusMixOT-Bold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200" kern="1200">
          <a:solidFill>
            <a:srgbClr val="000000"/>
          </a:solidFill>
          <a:latin typeface="+mn-lt"/>
          <a:ea typeface="ＭＳ Ｐゴシック" charset="0"/>
          <a:cs typeface="NexusMixOT"/>
        </a:defRPr>
      </a:lvl1pPr>
      <a:lvl2pPr marL="8001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+mn-lt"/>
          <a:ea typeface="NexusMixOT"/>
          <a:cs typeface="NexusMixOT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+mn-lt"/>
          <a:ea typeface="NexusMixOT"/>
          <a:cs typeface="NexusMixOT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+mn-lt"/>
          <a:ea typeface="NexusMixOT"/>
          <a:cs typeface="NexusMixOT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+mn-lt"/>
          <a:ea typeface="NexusMixOT"/>
          <a:cs typeface="NexusMixO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jniervereniging-nvacp.nl/" TargetMode="External"/><Relationship Id="rId2" Type="http://schemas.openxmlformats.org/officeDocument/2006/relationships/hyperlink" Target="http://www.bijniernet.nl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bijniernet.nl" TargetMode="External"/><Relationship Id="rId2" Type="http://schemas.openxmlformats.org/officeDocument/2006/relationships/hyperlink" Target="https://www.bijniernet.nl/dossier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75000"/>
                  </a:schemeClr>
                </a:solidFill>
              </a:rPr>
              <a:t>Kwaliteitsstandaard Bijnieraandoeningen</a:t>
            </a:r>
            <a:endParaRPr lang="nl-NL" sz="3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1400" dirty="0" smtClean="0"/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Zelfmanagement of co-management</a:t>
            </a:r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EEED-2055-DF41-8369-C6FD88BF1016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Zelfmanagement: kennis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Zorg dat je weet wat voor aandoening je hebt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Er is veel gedaan om informatie voor iedereen 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beschikbaar te maken </a:t>
            </a:r>
            <a:endParaRPr lang="nl-NL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via 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  <a:hlinkClick r:id="rId2"/>
              </a:rPr>
              <a:t>www.BijnierNET.nl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 en 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www.Bijniervereniging-NVACP.nl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 in de 	vorm van:</a:t>
            </a:r>
          </a:p>
          <a:p>
            <a:pPr lvl="1"/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Animaties</a:t>
            </a:r>
          </a:p>
          <a:p>
            <a:pPr lvl="1"/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Infographics</a:t>
            </a:r>
          </a:p>
          <a:p>
            <a:pPr lvl="1"/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Mini-docu’s</a:t>
            </a:r>
          </a:p>
          <a:p>
            <a:pPr lvl="1"/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Basisteksten</a:t>
            </a:r>
          </a:p>
          <a:p>
            <a:pPr lvl="1"/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Verdiepingsartikelen</a:t>
            </a:r>
            <a:endParaRPr lang="nl-NL" sz="20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Veel gestelde vragen (FAQ)</a:t>
            </a:r>
            <a:endParaRPr lang="nl-NL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0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49490"/>
            <a:ext cx="8229600" cy="900879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Zelfmanagement: bezoek arts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50370"/>
            <a:ext cx="8229600" cy="4475794"/>
          </a:xfrm>
        </p:spPr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Voorbereiden afspraken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Eventueel samen met je partner of mantelzorger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Maak aantekeningen van je vragen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Noteer klachten en zeker nieuwe klachten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Vraag hulp als het niet prettig loopt of als er problemen zijn</a:t>
            </a:r>
          </a:p>
          <a:p>
            <a:pPr lvl="2"/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Thuis</a:t>
            </a:r>
          </a:p>
          <a:p>
            <a:pPr lvl="2"/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Relaties</a:t>
            </a:r>
          </a:p>
          <a:p>
            <a:pPr lvl="2"/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Werk</a:t>
            </a:r>
          </a:p>
          <a:p>
            <a:pPr lvl="2"/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Kinderen</a:t>
            </a:r>
          </a:p>
          <a:p>
            <a:pPr lvl="2"/>
            <a:endParaRPr lang="nl-NL" sz="1600" dirty="0" smtClean="0"/>
          </a:p>
          <a:p>
            <a:pPr lvl="2"/>
            <a:endParaRPr lang="nl-NL" sz="1600" dirty="0" smtClean="0"/>
          </a:p>
          <a:p>
            <a:pPr lvl="1"/>
            <a:endParaRPr lang="nl-NL" sz="2400" dirty="0"/>
          </a:p>
          <a:p>
            <a:pPr lvl="1"/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7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Tijdelijke aanduiding voor inhoud 5" descr="Schermafbeelding 2017-06-23 om 16.48.16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5B185249-7E16-4ABC-90F8-4C1A6B8D9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931" r="-121931"/>
          <a:stretch>
            <a:fillRect/>
          </a:stretch>
        </p:blipFill>
        <p:spPr>
          <a:xfrm>
            <a:off x="-2603500" y="1949450"/>
            <a:ext cx="9085263" cy="4308475"/>
          </a:xfrm>
        </p:spPr>
      </p:pic>
      <p:pic>
        <p:nvPicPr>
          <p:cNvPr id="50179" name="Afbeelding 6" descr="Schermafbeelding 2017-06-23 om 16.49.16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9B6E6D0-5DBC-4594-A63E-032A4BF9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949450"/>
            <a:ext cx="91440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40BD9FC9-4710-47EE-AB5E-86A58FE9067D}"/>
              </a:ext>
            </a:extLst>
          </p:cNvPr>
          <p:cNvSpPr txBox="1"/>
          <p:nvPr/>
        </p:nvSpPr>
        <p:spPr>
          <a:xfrm>
            <a:off x="584200" y="749300"/>
            <a:ext cx="7035800" cy="1077218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nl-NL" sz="3200" b="1">
                <a:solidFill>
                  <a:schemeClr val="accent3"/>
                </a:solidFill>
                <a:latin typeface="NexusMixOT-Bold"/>
                <a:ea typeface="ＭＳ Ｐゴシック" pitchFamily="1" charset="-128"/>
                <a:cs typeface="NexusMixOT-Bold"/>
              </a:rPr>
              <a:t>Producten en diensten voor zorgverleners en patiënten</a:t>
            </a:r>
          </a:p>
        </p:txBody>
      </p:sp>
    </p:spTree>
    <p:extLst>
      <p:ext uri="{BB962C8B-B14F-4D97-AF65-F5344CB8AC3E}">
        <p14:creationId xmlns:p14="http://schemas.microsoft.com/office/powerpoint/2010/main" val="34872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4CCD7B89-D896-43D4-83F6-F115125B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750"/>
            <a:ext cx="9440863" cy="669925"/>
          </a:xfrm>
        </p:spPr>
        <p:txBody>
          <a:bodyPr>
            <a:normAutofit fontScale="90000"/>
          </a:bodyPr>
          <a:lstStyle/>
          <a:p>
            <a:r>
              <a:rPr lang="nl-NL" altLang="nl-NL">
                <a:latin typeface="NexusMixOT" charset="0"/>
                <a:ea typeface="ＭＳ Ｐゴシック" panose="020B0600070205080204" pitchFamily="34" charset="-128"/>
              </a:rPr>
              <a:t>Animaties gemaakt door patiënten, zorgverleners en naasten</a:t>
            </a:r>
            <a:r>
              <a:rPr lang="en-US">
                <a:solidFill>
                  <a:schemeClr val="tx1"/>
                </a:solidFill>
                <a:latin typeface="ＭＳ Ｐゴシック"/>
              </a:rPr>
              <a:t/>
            </a:r>
            <a:br>
              <a:rPr lang="en-US">
                <a:solidFill>
                  <a:schemeClr val="tx1"/>
                </a:solidFill>
                <a:latin typeface="ＭＳ Ｐゴシック"/>
              </a:rPr>
            </a:br>
            <a:r>
              <a:rPr lang="nl-NL" altLang="nl-NL" sz="3200">
                <a:latin typeface="NexusMixOT" charset="0"/>
                <a:ea typeface="ＭＳ Ｐゴシック" panose="020B0600070205080204" pitchFamily="34" charset="-128"/>
                <a:cs typeface="NexusMixOT" charset="0"/>
              </a:rPr>
              <a:t> 1/ 1/2</a:t>
            </a:r>
            <a:endParaRPr lang="nl-NL" altLang="nl-NL" sz="2000">
              <a:latin typeface="NexusMixOT" charset="0"/>
              <a:ea typeface="ＭＳ Ｐゴシック" panose="020B0600070205080204" pitchFamily="34" charset="-128"/>
              <a:cs typeface="NexusMixOT" charset="0"/>
            </a:endParaRPr>
          </a:p>
        </p:txBody>
      </p:sp>
      <p:pic>
        <p:nvPicPr>
          <p:cNvPr id="52227" name="Afbeelding 7" descr="NVACP_Still_02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578490F-F3FC-4579-B5EA-DED40976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750"/>
            <a:ext cx="3925888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Afbeelding 8" descr="NVACP_Still_08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CEA777B-66B9-4C3A-AF84-1C2169C5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3870325"/>
            <a:ext cx="53117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0000"/>
            <a:ext cx="9144000" cy="900879"/>
          </a:xfrm>
        </p:spPr>
        <p:txBody>
          <a:bodyPr>
            <a:normAutofit/>
          </a:bodyPr>
          <a:lstStyle/>
          <a:p>
            <a:pPr algn="r"/>
            <a:r>
              <a:rPr lang="nl-NL" sz="4000" dirty="0" err="1" smtClean="0">
                <a:solidFill>
                  <a:schemeClr val="accent3"/>
                </a:solidFill>
                <a:latin typeface="NexusMixOT" pitchFamily="50" charset="0"/>
                <a:ea typeface="NexusMixOT" pitchFamily="50" charset="0"/>
                <a:cs typeface="NexusMixOT" pitchFamily="50" charset="0"/>
              </a:rPr>
              <a:t>INFOgraphics</a:t>
            </a:r>
            <a:r>
              <a:rPr lang="nl-NL" sz="4000" dirty="0" smtClean="0">
                <a:solidFill>
                  <a:schemeClr val="accent3"/>
                </a:solidFill>
                <a:latin typeface="NexusMixOT" pitchFamily="50" charset="0"/>
                <a:ea typeface="NexusMixOT" pitchFamily="50" charset="0"/>
                <a:cs typeface="NexusMixOT" pitchFamily="50" charset="0"/>
              </a:rPr>
              <a:t>   </a:t>
            </a:r>
            <a:endParaRPr lang="nl-NL" sz="2700" dirty="0" smtClean="0">
              <a:solidFill>
                <a:schemeClr val="accent3"/>
              </a:solidFill>
              <a:latin typeface="NexusMixOT" pitchFamily="50" charset="0"/>
              <a:ea typeface="NexusMixOT" pitchFamily="50" charset="0"/>
              <a:cs typeface="NexusMixOT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pic>
        <p:nvPicPr>
          <p:cNvPr id="3" name="Afbeelding 2" descr="20160111 Cushing-151222V10-N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75000"/>
                  </a:schemeClr>
                </a:solidFill>
              </a:rPr>
              <a:t>Bijnierschorsinsufficiëntie en bijniercrisis</a:t>
            </a:r>
            <a:endParaRPr lang="nl-NL" sz="3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Sinds 2016 is er een uniforme stressinstructie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Iedereen moet daar les in krijgen, vraag daar dan ook om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Iedereen moet een noodinjectie met naalden en spuiten krijgen. Plus een herhaalrecept (voor als er een ampul 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is gebruikt</a:t>
            </a:r>
            <a:r>
              <a:rPr lang="nl-NL" sz="2400" dirty="0">
                <a:solidFill>
                  <a:schemeClr val="tx1">
                    <a:lumMod val="50000"/>
                  </a:schemeClr>
                </a:solidFill>
              </a:rPr>
              <a:t>).</a:t>
            </a:r>
            <a:endParaRPr lang="nl-NL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Let op dat u Solu-Cortef act-O-vial krijgt, een 2 kamerampul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Ga naar de instructie met een partner/mantelzorger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Na een vakantie in een warm land kun je de ampul beter vervangen, gebruik deze ampul om te oefenen.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Gebruikt u medicijnen die hydrocortison versneld afbreken, vraag dan om een aangepaste stressdosering</a:t>
            </a:r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3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Hulpmiddelen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SOS tasje, autogordel tasje, tasje voor aan de buggy of rugtas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Europese Emergency kaart in Nederlands/Engels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Ook beschikbaar in veel andere talen via de website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Bijnier APP met alle benodigde informatie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HIS-brief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Ambulance</a:t>
            </a:r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4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Bijnier App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De Bijnier App is er voor de 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IPhone 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en Android telefoons.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Ga naar de app store en zoek naar Bijnier App.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Installeer op je telefoon en laat ook je partner deze op zijn telefoon zetten.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Let op de Bijnier App is een ondersteuning voor jezelf en een partner.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Hulpverleners kunnen er alleen bij als je geen wachtwoord hebt op je telefoon</a:t>
            </a:r>
            <a:r>
              <a:rPr lang="nl-NL" sz="2400" dirty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nl-NL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11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18FB287-F497-4C5F-854D-5AF23B93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1033463"/>
            <a:ext cx="6705600" cy="901700"/>
          </a:xfrm>
        </p:spPr>
        <p:txBody>
          <a:bodyPr>
            <a:normAutofit fontScale="90000"/>
          </a:bodyPr>
          <a:lstStyle/>
          <a:p>
            <a:r>
              <a:rPr lang="en-US" altLang="nl-NL" sz="3600">
                <a:latin typeface="NexusMixOT-Bold" charset="0"/>
                <a:ea typeface="ＭＳ Ｐゴシック" panose="020B0600070205080204" pitchFamily="34" charset="-128"/>
                <a:cs typeface="NexusMixOT" charset="0"/>
              </a:rPr>
              <a:t>Bijnierapp</a:t>
            </a:r>
            <a:r>
              <a:rPr lang="en-US">
                <a:solidFill>
                  <a:schemeClr val="tx1"/>
                </a:solidFill>
                <a:latin typeface="ＭＳ Ｐゴシック"/>
              </a:rPr>
              <a:t/>
            </a:r>
            <a:br>
              <a:rPr lang="en-US">
                <a:solidFill>
                  <a:schemeClr val="tx1"/>
                </a:solidFill>
                <a:latin typeface="ＭＳ Ｐゴシック"/>
              </a:rPr>
            </a:br>
            <a:endParaRPr lang="en-US" altLang="nl-NL" sz="3600">
              <a:latin typeface="NexusMixOT-Bold" charset="0"/>
              <a:ea typeface="ＭＳ Ｐゴシック" panose="020B0600070205080204" pitchFamily="34" charset="-128"/>
              <a:cs typeface="NexusMixOT" charset="0"/>
            </a:endParaRPr>
          </a:p>
        </p:txBody>
      </p:sp>
      <p:pic>
        <p:nvPicPr>
          <p:cNvPr id="65539" name="Afbeelding 10" descr="00. Opening screen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56C50324-6C65-47CF-8C62-B61C61CD0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871663"/>
            <a:ext cx="2700338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Afbeelding 11" descr="01. Addisson crises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C231B7F-B943-4F04-9B3D-D33C495AE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71663"/>
            <a:ext cx="2700337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kstvak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0AF2436-4B16-4A0A-ABEE-582F80903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892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pic>
        <p:nvPicPr>
          <p:cNvPr id="65542" name="Afbeelding 13" descr="03. SOS emergency.pn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68C5D77-3C4B-4D4E-A7F5-A141CD6C9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871663"/>
            <a:ext cx="2700338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6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0000"/>
            <a:ext cx="9144000" cy="900879"/>
          </a:xfrm>
        </p:spPr>
        <p:txBody>
          <a:bodyPr>
            <a:noAutofit/>
          </a:bodyPr>
          <a:lstStyle/>
          <a:p>
            <a:pPr algn="ctr"/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Noodtasje</a:t>
            </a:r>
            <a:r>
              <a:rPr lang="nl-NL" sz="3600" dirty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 </a:t>
            </a:r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en veiligheidsriemhouder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pic>
        <p:nvPicPr>
          <p:cNvPr id="3" name="Afbeelding 2" descr="NVACP-tasje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980000"/>
            <a:ext cx="6769099" cy="47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Kwaliteitsstandaard Bijnieraandoeningen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In de Kwaliteitsstandaard Bijnieraandoeningen wordt de zorg voor deze aandoeningen beschreven en voorstellen gedaan om de goede zorg die er al is verder te verbeteren.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9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420" y="1080000"/>
            <a:ext cx="4590579" cy="900879"/>
          </a:xfrm>
        </p:spPr>
        <p:txBody>
          <a:bodyPr>
            <a:noAutofit/>
          </a:bodyPr>
          <a:lstStyle/>
          <a:p>
            <a:pPr algn="ctr"/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Noodtasje</a:t>
            </a:r>
            <a:r>
              <a:rPr lang="nl-NL" sz="3600" dirty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 </a:t>
            </a:r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en veiligheidsriemhouder</a:t>
            </a:r>
            <a:b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</a:br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maar ook de juiste stressschema’s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pic>
        <p:nvPicPr>
          <p:cNvPr id="6" name="Afbeelding 5" descr="20180101 Stresssschema (1 pagina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91" y="-121590"/>
            <a:ext cx="5040728" cy="71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0000"/>
            <a:ext cx="9144000" cy="900879"/>
          </a:xfrm>
        </p:spPr>
        <p:txBody>
          <a:bodyPr>
            <a:noAutofit/>
          </a:bodyPr>
          <a:lstStyle/>
          <a:p>
            <a:pPr algn="ctr"/>
            <a:r>
              <a:rPr lang="nl-NL" sz="3600" dirty="0" err="1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Emergency</a:t>
            </a:r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 kaarten</a:t>
            </a:r>
            <a:b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</a:br>
            <a:endParaRPr lang="nl-NL" sz="3600" dirty="0" smtClean="0">
              <a:solidFill>
                <a:schemeClr val="accent3"/>
              </a:solidFill>
              <a:latin typeface="NexusMixOT-Bold"/>
              <a:ea typeface="NexusMixOT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pic>
        <p:nvPicPr>
          <p:cNvPr id="3" name="Afbeelding 2" descr="EMC-Landscape A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3" y="1721152"/>
            <a:ext cx="7822761" cy="55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0000"/>
            <a:ext cx="9144000" cy="900879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000" dirty="0" smtClean="0">
                <a:solidFill>
                  <a:schemeClr val="accent3"/>
                </a:solidFill>
                <a:latin typeface="NexusMixOT" pitchFamily="50" charset="0"/>
                <a:ea typeface="NexusMixOT" pitchFamily="50" charset="0"/>
                <a:cs typeface="NexusMixOT" pitchFamily="50" charset="0"/>
              </a:rPr>
              <a:t>Landelijk ambulanceprotocol </a:t>
            </a:r>
            <a:br>
              <a:rPr lang="nl-NL" sz="4000" dirty="0" smtClean="0">
                <a:solidFill>
                  <a:schemeClr val="accent3"/>
                </a:solidFill>
                <a:latin typeface="NexusMixOT" pitchFamily="50" charset="0"/>
                <a:ea typeface="NexusMixOT" pitchFamily="50" charset="0"/>
                <a:cs typeface="NexusMixOT" pitchFamily="50" charset="0"/>
              </a:rPr>
            </a:br>
            <a:r>
              <a:rPr lang="nl-NL" sz="2700" dirty="0" smtClean="0">
                <a:solidFill>
                  <a:schemeClr val="accent3"/>
                </a:solidFill>
                <a:latin typeface="NexusMixOT" pitchFamily="50" charset="0"/>
                <a:ea typeface="NexusMixOT" pitchFamily="50" charset="0"/>
                <a:cs typeface="NexusMixOT" pitchFamily="50" charset="0"/>
              </a:rPr>
              <a:t>(NOODINJECTIE EERST)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0" y="2056879"/>
            <a:ext cx="7895070" cy="475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0000"/>
            <a:ext cx="9144000" cy="900879"/>
          </a:xfrm>
        </p:spPr>
        <p:txBody>
          <a:bodyPr>
            <a:noAutofit/>
          </a:bodyPr>
          <a:lstStyle/>
          <a:p>
            <a:pPr algn="ctr"/>
            <a: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  <a:t>Huisartsen protocol </a:t>
            </a:r>
            <a:br>
              <a:rPr lang="nl-NL" sz="3600" dirty="0" smtClean="0">
                <a:solidFill>
                  <a:schemeClr val="accent3"/>
                </a:solidFill>
                <a:latin typeface="NexusMixOT-Bold"/>
                <a:ea typeface="NexusMixOT" pitchFamily="50" charset="0"/>
              </a:rPr>
            </a:br>
            <a:endParaRPr lang="nl-NL" sz="3600" dirty="0" smtClean="0">
              <a:solidFill>
                <a:schemeClr val="accent3"/>
              </a:solidFill>
              <a:latin typeface="NexusMixOT-Bold"/>
              <a:ea typeface="NexusMixOT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srgbClr val="5E6A71"/>
              </a:solidFill>
            </a:endParaRPr>
          </a:p>
        </p:txBody>
      </p:sp>
      <p:pic>
        <p:nvPicPr>
          <p:cNvPr id="7" name="Afbeelding 6" descr="Schermafbeelding 2016-06-24 om 16.5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561"/>
            <a:ext cx="9144000" cy="40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Medicijngebruik bij bijnieraandoeningen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Laat één ding duidelijk zijn: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De apotheker heeft een zorgplicht, ook als dat een huisarts is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Dus iemand naar huis sturen zonder medicijnen en zonder aan te geven wanneer ze er wel zijn KAN 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NIET en u mag dus om uitleg vragen</a:t>
            </a:r>
            <a:endParaRPr lang="nl-NL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nl-NL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4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Medicijn tekorten - fludrocortison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In het afgelopen jaar zijn er problemen geweest met de levering van fludrocortison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Tabletten van 62,5 µg worden nog steeds niet gemaakt.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Deze zijn vervangen door tabletten/capsules van 31,25 µg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Fludrocortison 100 µg (Florinef) is leverbaar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Eventueel een halve tablet voor 50µg</a:t>
            </a:r>
          </a:p>
          <a:p>
            <a:r>
              <a:rPr lang="nl-NL" sz="2400" dirty="0">
                <a:solidFill>
                  <a:schemeClr val="tx1">
                    <a:lumMod val="50000"/>
                  </a:schemeClr>
                </a:solidFill>
              </a:rPr>
              <a:t>Bij problemen kijk op </a:t>
            </a:r>
            <a:r>
              <a:rPr lang="nl-NL" sz="2400" dirty="0">
                <a:solidFill>
                  <a:schemeClr val="tx1">
                    <a:lumMod val="50000"/>
                  </a:schemeClr>
                </a:solidFill>
                <a:hlinkClick r:id="rId2"/>
              </a:rPr>
              <a:t>https://www.bijniernet.nl/dossier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  <a:hlinkClick r:id="rId2"/>
              </a:rPr>
              <a:t>/</a:t>
            </a:r>
            <a:endParaRPr lang="nl-NL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Bij twijfel of vragen 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info@bijniernet.nl</a:t>
            </a: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 en vul het vragenlijstje in.</a:t>
            </a:r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2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Medicijn tekorten - Hydrocortison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 20 mg wordt niet meer geleverd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 10 mg wordt weer geleverd 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 5 mg voldoende in voorraad in tabletten en capsules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 3 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mg voldoende in voorraad in tabletten en 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capsules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 2 mg 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voldoende in voorraad in tabletten en capsules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 1 mg 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voldoende in voorraad in tabletten en 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capsules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Hydrocortisondrank 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voldoende in 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voorraad</a:t>
            </a:r>
            <a:endParaRPr lang="nl-NL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NL" sz="2000" dirty="0" err="1" smtClean="0">
                <a:solidFill>
                  <a:schemeClr val="tx1">
                    <a:lumMod val="50000"/>
                  </a:schemeClr>
                </a:solidFill>
              </a:rPr>
              <a:t>SoluCortef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 act-O-vial 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</a:rPr>
              <a:t>voldoende in </a:t>
            </a:r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voorraad (alleen bij Pfizer niet bij PCH)</a:t>
            </a:r>
          </a:p>
          <a:p>
            <a:r>
              <a:rPr lang="nl-NL" sz="2000" dirty="0" smtClean="0">
                <a:solidFill>
                  <a:schemeClr val="tx1">
                    <a:lumMod val="50000"/>
                  </a:schemeClr>
                </a:solidFill>
              </a:rPr>
              <a:t>Vraag om op het recept de Z-code te vermelden, deze vind je op bijniernet.nl</a:t>
            </a:r>
            <a:endParaRPr lang="nl-NL" sz="20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NL" sz="20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  <a:p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22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Z-code Hydrocortison</a:t>
            </a:r>
            <a:endParaRPr lang="nl-NL" sz="32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27</a:t>
            </a:fld>
            <a:endParaRPr lang="nl-NL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1870726"/>
            <a:ext cx="6715124" cy="4475486"/>
          </a:xfrm>
        </p:spPr>
      </p:pic>
    </p:spTree>
    <p:extLst>
      <p:ext uri="{BB962C8B-B14F-4D97-AF65-F5344CB8AC3E}">
        <p14:creationId xmlns:p14="http://schemas.microsoft.com/office/powerpoint/2010/main" val="523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Voorzorgsmaatregelen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err="1" smtClean="0">
                <a:solidFill>
                  <a:schemeClr val="tx1">
                    <a:lumMod val="50000"/>
                  </a:schemeClr>
                </a:solidFill>
              </a:rPr>
              <a:t>Bedside</a:t>
            </a: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 Emergency Card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Wat bespreek ik met mijn partner/familie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Wat vertel ik op mijn werk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Wordt een BEP.</a:t>
            </a:r>
            <a:endParaRPr lang="nl-NL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2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Heeft u nog vragen?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1400" dirty="0" smtClean="0"/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Alida Noordzij</a:t>
            </a:r>
          </a:p>
          <a:p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Secretaris@BijnierNET.nl</a:t>
            </a:r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4294967295"/>
          </p:nvPr>
        </p:nvSpPr>
        <p:spPr>
          <a:xfrm>
            <a:off x="404319" y="161103"/>
            <a:ext cx="2133600" cy="365125"/>
          </a:xfrm>
          <a:prstGeom prst="rect">
            <a:avLst/>
          </a:prstGeom>
        </p:spPr>
        <p:txBody>
          <a:bodyPr/>
          <a:lstStyle/>
          <a:p>
            <a:fld id="{C592EEED-2055-DF41-8369-C6FD88BF1016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4927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Voettekst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A5BB30-78F8-BD4E-A942-B0D779B53D4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1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NUL - meting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Om tot een goede kwaliteitsstandaard te komen, moest er eerst worden gemeten </a:t>
            </a:r>
            <a:r>
              <a:rPr lang="nl-NL" sz="2800" dirty="0">
                <a:solidFill>
                  <a:schemeClr val="tx1">
                    <a:lumMod val="50000"/>
                  </a:schemeClr>
                </a:solidFill>
              </a:rPr>
              <a:t>hoe </a:t>
            </a: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de kwaliteit van de zorg was op tijdstip NUL = zomer 2015.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Daarvoor zijn enquêtes gehouden bij patiënten en bij zorgverleners, endocrinologen en huisartsen.</a:t>
            </a:r>
            <a:endParaRPr lang="nl-NL" sz="28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De resultaten zijn vastgelegd in de </a:t>
            </a:r>
            <a:r>
              <a:rPr lang="nl-NL" sz="2800" dirty="0" err="1" smtClean="0">
                <a:solidFill>
                  <a:schemeClr val="tx1">
                    <a:lumMod val="50000"/>
                  </a:schemeClr>
                </a:solidFill>
              </a:rPr>
              <a:t>NUL-meting</a:t>
            </a: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endParaRPr lang="nl-NL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1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Wat is een Kwaliteitsstandaard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De standaard bestaat uit 5 ziekte specifieke modules</a:t>
            </a:r>
          </a:p>
          <a:p>
            <a:pPr lvl="1"/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Bijnierschorsinsufficiëntie</a:t>
            </a:r>
          </a:p>
          <a:p>
            <a:pPr lvl="1"/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Syndroom/ziekte van Cushing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Adrenogenitaal syndroom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Primair Hyperaldosteronisme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Feochromocytoom</a:t>
            </a:r>
          </a:p>
          <a:p>
            <a:pPr lvl="1"/>
            <a:endParaRPr lang="nl-NL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3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solidFill>
                  <a:schemeClr val="tx1">
                    <a:lumMod val="50000"/>
                  </a:schemeClr>
                </a:solidFill>
              </a:rPr>
              <a:t>Wat is een </a:t>
            </a:r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Kwaliteitsstandaard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En uit zes </a:t>
            </a:r>
            <a:r>
              <a:rPr lang="nl-NL" sz="2800" dirty="0">
                <a:solidFill>
                  <a:schemeClr val="tx1">
                    <a:lumMod val="50000"/>
                  </a:schemeClr>
                </a:solidFill>
              </a:rPr>
              <a:t>generieke modules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Bekendheid en </a:t>
            </a:r>
            <a:r>
              <a:rPr lang="nl-NL" dirty="0" smtClean="0">
                <a:solidFill>
                  <a:schemeClr val="tx1">
                    <a:lumMod val="50000"/>
                  </a:schemeClr>
                </a:solidFill>
              </a:rPr>
              <a:t>kennis over bijnieraandoeningen</a:t>
            </a:r>
            <a:endParaRPr lang="nl-NL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Organisatie van de zorg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Diagnostiek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Zorgagenda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Medicatie op maat</a:t>
            </a:r>
          </a:p>
          <a:p>
            <a:pPr lvl="1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Arbeid</a:t>
            </a:r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8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Wat doe je nu met een Kwaliteitsstandaard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Met deze standaard is veel kennis verzameld.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Kennis die kan worden gebruikt door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Zorgverleners</a:t>
            </a:r>
          </a:p>
          <a:p>
            <a:pPr marL="457200" lvl="1" indent="0">
              <a:buNone/>
            </a:pP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maar ook door: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Zorgvragers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Mantelzorgers</a:t>
            </a:r>
          </a:p>
          <a:p>
            <a:pPr marL="457200" lvl="1" indent="0">
              <a:buNone/>
            </a:pPr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Met de implementatie van de Kwaliteitsstandaard Bijnieraandoeningen voor de zorgvragers en mantelzorgers zijn wij deze zomer gestart.</a:t>
            </a:r>
            <a:endParaRPr lang="nl-NL" sz="2400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nl-NL" sz="24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1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Zelf management of co-management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Een van de modules gaat over de zorgagenda, hoe organiseer je de zorg zo, dat zowel de zorgverlener als de zorgvrager en de mantelzorger er een goed gevoel over hebben.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Want bijna alle bijnieraandoeningen heb je voor de rest van je leven en dan is de zorgagenda heel belangrijk.</a:t>
            </a:r>
          </a:p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Dus de patiënt en zijn mantelzorger hebben ook een taak!</a:t>
            </a:r>
            <a:endParaRPr lang="nl-NL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49490"/>
            <a:ext cx="8229600" cy="900879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Zelfmanagement of co-management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44280"/>
            <a:ext cx="8229600" cy="4504120"/>
          </a:xfrm>
        </p:spPr>
        <p:txBody>
          <a:bodyPr>
            <a:noAutofit/>
          </a:bodyPr>
          <a:lstStyle/>
          <a:p>
            <a:pPr lvl="0"/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Uitvoering levensstijl adviezen (indien noodzakelijk)</a:t>
            </a:r>
          </a:p>
          <a:p>
            <a:pPr lvl="0"/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Het tijdig aangeven </a:t>
            </a:r>
            <a:r>
              <a:rPr lang="nl-NL" sz="2200" dirty="0" smtClean="0">
                <a:solidFill>
                  <a:schemeClr val="tx1">
                    <a:lumMod val="50000"/>
                  </a:schemeClr>
                </a:solidFill>
              </a:rPr>
              <a:t>dat er hulp nodig is </a:t>
            </a:r>
          </a:p>
          <a:p>
            <a:pPr lvl="0"/>
            <a:r>
              <a:rPr lang="nl-NL" sz="2200" dirty="0" smtClean="0">
                <a:solidFill>
                  <a:schemeClr val="tx1">
                    <a:lumMod val="50000"/>
                  </a:schemeClr>
                </a:solidFill>
              </a:rPr>
              <a:t>Uitvoering </a:t>
            </a:r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behandeling</a:t>
            </a:r>
          </a:p>
          <a:p>
            <a:pPr lvl="1"/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Inname medicatie </a:t>
            </a:r>
            <a:endParaRPr lang="nl-NL" sz="22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nl-NL" sz="2200" dirty="0" smtClean="0">
                <a:solidFill>
                  <a:schemeClr val="tx1">
                    <a:lumMod val="50000"/>
                  </a:schemeClr>
                </a:solidFill>
              </a:rPr>
              <a:t>Behouden </a:t>
            </a:r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en opfrissen van kennis en vaardigheden omtrent stressinstructies</a:t>
            </a:r>
          </a:p>
          <a:p>
            <a:pPr lvl="1"/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Evalueren van mogelijke effecten of bijwerkingen bij </a:t>
            </a:r>
            <a:r>
              <a:rPr lang="nl-NL" sz="2200" dirty="0" smtClean="0">
                <a:solidFill>
                  <a:schemeClr val="tx1">
                    <a:lumMod val="50000"/>
                  </a:schemeClr>
                </a:solidFill>
              </a:rPr>
              <a:t>de behandeling</a:t>
            </a:r>
            <a:endParaRPr lang="nl-NL" sz="2200" dirty="0">
              <a:solidFill>
                <a:schemeClr val="tx1">
                  <a:lumMod val="50000"/>
                </a:schemeClr>
              </a:solidFill>
            </a:endParaRPr>
          </a:p>
          <a:p>
            <a:pPr lvl="0"/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Kenbaar maken van nieuwe klachten of gezondheidsproblemen </a:t>
            </a:r>
          </a:p>
          <a:p>
            <a:r>
              <a:rPr lang="nl-NL" sz="2200" dirty="0">
                <a:solidFill>
                  <a:schemeClr val="tx1">
                    <a:lumMod val="50000"/>
                  </a:schemeClr>
                </a:solidFill>
              </a:rPr>
              <a:t>Zo nodig stellen van aanvullende vragen ter verduidelijking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9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tx1">
                    <a:lumMod val="50000"/>
                  </a:schemeClr>
                </a:solidFill>
              </a:rPr>
              <a:t>Wat is dat nu zelfmanagement</a:t>
            </a:r>
            <a:endParaRPr lang="nl-NL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</a:rPr>
              <a:t>Binnen de zorg hebben patiënten ook taken</a:t>
            </a:r>
          </a:p>
          <a:p>
            <a:pPr lvl="1"/>
            <a:r>
              <a:rPr lang="nl-NL" sz="2400" dirty="0">
                <a:solidFill>
                  <a:schemeClr val="tx1">
                    <a:lumMod val="50000"/>
                  </a:schemeClr>
                </a:solidFill>
              </a:rPr>
              <a:t>Uitbreiden van de kennis over de aandoening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Voorbereiding voor afspraken en vervolgafspraken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Vragen voorbereiden en opschrijven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Omgaan met medicijnen</a:t>
            </a: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</a:schemeClr>
                </a:solidFill>
              </a:rPr>
              <a:t>Actief betrokken zijn bij de behandeling</a:t>
            </a:r>
          </a:p>
          <a:p>
            <a:pPr lvl="1"/>
            <a:endParaRPr lang="nl-NL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3277-F782-CA47-B7EA-837DEFFBCD2C}" type="datetime1">
              <a:rPr lang="nl-NL" smtClean="0"/>
              <a:t>26-10-2018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BB30-78F8-BD4E-A942-B0D779B53D4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2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hema-telecompartner">
  <a:themeElements>
    <a:clrScheme name="Aangepast 8">
      <a:dk1>
        <a:srgbClr val="5E6A71"/>
      </a:dk1>
      <a:lt1>
        <a:sysClr val="window" lastClr="FFFFFF"/>
      </a:lt1>
      <a:dk2>
        <a:srgbClr val="FF262A"/>
      </a:dk2>
      <a:lt2>
        <a:srgbClr val="EEECE1"/>
      </a:lt2>
      <a:accent1>
        <a:srgbClr val="5E6A71"/>
      </a:accent1>
      <a:accent2>
        <a:srgbClr val="FF262A"/>
      </a:accent2>
      <a:accent3>
        <a:srgbClr val="000000"/>
      </a:accent3>
      <a:accent4>
        <a:srgbClr val="787878"/>
      </a:accent4>
      <a:accent5>
        <a:srgbClr val="505050"/>
      </a:accent5>
      <a:accent6>
        <a:srgbClr val="96969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Thema-telecompartner.thmx</Template>
  <TotalTime>1612</TotalTime>
  <Words>918</Words>
  <Application>Microsoft Office PowerPoint</Application>
  <PresentationFormat>Diavoorstelling (4:3)</PresentationFormat>
  <Paragraphs>197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7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Thema-telecompartner</vt:lpstr>
      <vt:lpstr>2_Thema-telecompartner</vt:lpstr>
      <vt:lpstr>3_Thema-telecompartner</vt:lpstr>
      <vt:lpstr>4_Thema-telecompartner</vt:lpstr>
      <vt:lpstr>5_Thema-telecompartner</vt:lpstr>
      <vt:lpstr>6_Thema-telecompartner</vt:lpstr>
      <vt:lpstr>1_Thema-telecompartner</vt:lpstr>
      <vt:lpstr>Kwaliteitsstandaard Bijnieraandoeningen</vt:lpstr>
      <vt:lpstr>Kwaliteitsstandaard Bijnieraandoeningen</vt:lpstr>
      <vt:lpstr>NUL - meting</vt:lpstr>
      <vt:lpstr>Wat is een Kwaliteitsstandaard</vt:lpstr>
      <vt:lpstr>Wat is een Kwaliteitsstandaard</vt:lpstr>
      <vt:lpstr>Wat doe je nu met een Kwaliteitsstandaard</vt:lpstr>
      <vt:lpstr>Zelf management of co-management</vt:lpstr>
      <vt:lpstr>Zelfmanagement of co-management</vt:lpstr>
      <vt:lpstr>Wat is dat nu zelfmanagement</vt:lpstr>
      <vt:lpstr>Zelfmanagement: kennis</vt:lpstr>
      <vt:lpstr>Zelfmanagement: bezoek arts</vt:lpstr>
      <vt:lpstr>PowerPoint-presentatie</vt:lpstr>
      <vt:lpstr>Animaties gemaakt door patiënten, zorgverleners en naasten  1/ 1/2</vt:lpstr>
      <vt:lpstr>INFOgraphics   </vt:lpstr>
      <vt:lpstr>Bijnierschorsinsufficiëntie en bijniercrisis</vt:lpstr>
      <vt:lpstr>Hulpmiddelen</vt:lpstr>
      <vt:lpstr>Bijnier App</vt:lpstr>
      <vt:lpstr>Bijnierapp </vt:lpstr>
      <vt:lpstr>Noodtasje en veiligheidsriemhouder</vt:lpstr>
      <vt:lpstr>Noodtasje en veiligheidsriemhouder maar ook de juiste stressschema’s</vt:lpstr>
      <vt:lpstr>Emergency kaarten </vt:lpstr>
      <vt:lpstr>Landelijk ambulanceprotocol  (NOODINJECTIE EERST)</vt:lpstr>
      <vt:lpstr>Huisartsen protocol  </vt:lpstr>
      <vt:lpstr>Medicijngebruik bij bijnieraandoeningen</vt:lpstr>
      <vt:lpstr>Medicijn tekorten - fludrocortison</vt:lpstr>
      <vt:lpstr>Medicijn tekorten - Hydrocortison</vt:lpstr>
      <vt:lpstr>Z-code Hydrocortison</vt:lpstr>
      <vt:lpstr>Voorzorgsmaatregelen</vt:lpstr>
      <vt:lpstr> Heeft u nog vragen?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 Scholten</dc:creator>
  <cp:lastModifiedBy>Alida Noordzij</cp:lastModifiedBy>
  <cp:revision>61</cp:revision>
  <cp:lastPrinted>2014-12-11T09:33:11Z</cp:lastPrinted>
  <dcterms:created xsi:type="dcterms:W3CDTF">2014-12-10T09:07:12Z</dcterms:created>
  <dcterms:modified xsi:type="dcterms:W3CDTF">2018-10-26T17:57:49Z</dcterms:modified>
</cp:coreProperties>
</file>